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5" r:id="rId6"/>
    <p:sldId id="261" r:id="rId7"/>
    <p:sldId id="262" r:id="rId8"/>
    <p:sldId id="266" r:id="rId9"/>
    <p:sldId id="263" r:id="rId10"/>
    <p:sldId id="264" r:id="rId11"/>
    <p:sldId id="268" r:id="rId12"/>
    <p:sldId id="270"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46C117F-5CCF-4837-BE5F-2B92066CAFAF}"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4EB90BD-B6CE-46B7-997F-7313B992CCDC}"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DB9D11F-B188-461D-B23F-39381795C052}"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52E6D8D9-55A2-4063-B0F3-121F44549695}"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D4B24536-994D-4021-A283-9F449C0DB509}" type="datetimeFigureOut">
              <a:rPr lang="en-US" dirty="0"/>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3CBBBB78-C96F-47B7-AB17-D852CA960AC9}" type="datetimeFigureOut">
              <a:rPr lang="en-US" dirty="0"/>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10/11/2018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0578ACC-22D6-47C1-A373-4FD133E34F3C}" type="datetimeFigureOut">
              <a:rPr lang="en-US" dirty="0"/>
              <a:t>10/11/2018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331444B-B92B-4E27-8C94-BB93EAF5CB18}"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63EFA5E-FA76-400D-B3DC-F0BA90E6D107}" type="datetimeFigureOut">
              <a:rPr lang="en-US" dirty="0"/>
              <a:t>10/11/2018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10/11/2018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O" dirty="0" err="1" smtClean="0">
                <a:solidFill>
                  <a:srgbClr val="FF0000"/>
                </a:solidFill>
              </a:rPr>
              <a:t>Capstone</a:t>
            </a:r>
            <a:r>
              <a:rPr lang="es-CO" dirty="0" smtClean="0">
                <a:solidFill>
                  <a:srgbClr val="FF0000"/>
                </a:solidFill>
              </a:rPr>
              <a:t> </a:t>
            </a:r>
            <a:r>
              <a:rPr lang="es-CO" dirty="0">
                <a:solidFill>
                  <a:srgbClr val="FF0000"/>
                </a:solidFill>
              </a:rPr>
              <a:t>P</a:t>
            </a:r>
            <a:r>
              <a:rPr lang="es-CO" dirty="0" smtClean="0">
                <a:solidFill>
                  <a:srgbClr val="FF0000"/>
                </a:solidFill>
              </a:rPr>
              <a:t>roject</a:t>
            </a:r>
            <a:endParaRPr lang="es-CO" dirty="0">
              <a:solidFill>
                <a:srgbClr val="FF0000"/>
              </a:solidFill>
            </a:endParaRPr>
          </a:p>
        </p:txBody>
      </p:sp>
      <p:sp>
        <p:nvSpPr>
          <p:cNvPr id="3" name="Subtítulo 2"/>
          <p:cNvSpPr>
            <a:spLocks noGrp="1"/>
          </p:cNvSpPr>
          <p:nvPr>
            <p:ph type="subTitle" idx="1"/>
          </p:nvPr>
        </p:nvSpPr>
        <p:spPr/>
        <p:txBody>
          <a:bodyPr/>
          <a:lstStyle/>
          <a:p>
            <a:r>
              <a:rPr lang="es-CO" dirty="0" err="1" smtClean="0"/>
              <a:t>The</a:t>
            </a:r>
            <a:r>
              <a:rPr lang="es-CO" dirty="0" smtClean="0"/>
              <a:t> </a:t>
            </a:r>
            <a:r>
              <a:rPr lang="es-CO" dirty="0" err="1" smtClean="0"/>
              <a:t>Battle</a:t>
            </a:r>
            <a:r>
              <a:rPr lang="es-CO" dirty="0" smtClean="0"/>
              <a:t> of </a:t>
            </a:r>
            <a:r>
              <a:rPr lang="es-CO" dirty="0" err="1" smtClean="0"/>
              <a:t>the</a:t>
            </a:r>
            <a:r>
              <a:rPr lang="es-CO" dirty="0" smtClean="0"/>
              <a:t> </a:t>
            </a:r>
            <a:r>
              <a:rPr lang="es-CO" dirty="0" err="1" smtClean="0"/>
              <a:t>Neigborhoods</a:t>
            </a:r>
            <a:endParaRPr lang="es-CO" dirty="0"/>
          </a:p>
        </p:txBody>
      </p:sp>
    </p:spTree>
    <p:extLst>
      <p:ext uri="{BB962C8B-B14F-4D97-AF65-F5344CB8AC3E}">
        <p14:creationId xmlns:p14="http://schemas.microsoft.com/office/powerpoint/2010/main" val="2265421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OTHERS VENUE </a:t>
            </a:r>
            <a:r>
              <a:rPr lang="es-CO" dirty="0">
                <a:solidFill>
                  <a:srgbClr val="FF0000"/>
                </a:solidFill>
              </a:rPr>
              <a:t>IN CENTRAL TORONTO BOROUGH USING FOURSQUARE</a:t>
            </a:r>
          </a:p>
        </p:txBody>
      </p:sp>
      <p:pic>
        <p:nvPicPr>
          <p:cNvPr id="4" name="Marcador de contenido 3"/>
          <p:cNvPicPr>
            <a:picLocks noGrp="1"/>
          </p:cNvPicPr>
          <p:nvPr>
            <p:ph idx="1"/>
          </p:nvPr>
        </p:nvPicPr>
        <p:blipFill rotWithShape="1">
          <a:blip r:embed="rId2"/>
          <a:srcRect l="13732" t="25213" r="14346" b="12011"/>
          <a:stretch/>
        </p:blipFill>
        <p:spPr bwMode="auto">
          <a:xfrm>
            <a:off x="0" y="1976582"/>
            <a:ext cx="12191999" cy="48814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0149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RESULT</a:t>
            </a:r>
            <a:endParaRPr lang="es-CO" dirty="0">
              <a:solidFill>
                <a:srgbClr val="FF0000"/>
              </a:solidFill>
            </a:endParaRPr>
          </a:p>
        </p:txBody>
      </p:sp>
      <p:sp>
        <p:nvSpPr>
          <p:cNvPr id="3" name="Marcador de contenido 2"/>
          <p:cNvSpPr>
            <a:spLocks noGrp="1"/>
          </p:cNvSpPr>
          <p:nvPr>
            <p:ph idx="1"/>
          </p:nvPr>
        </p:nvSpPr>
        <p:spPr/>
        <p:txBody>
          <a:bodyPr>
            <a:normAutofit fontScale="92500"/>
          </a:bodyPr>
          <a:lstStyle/>
          <a:p>
            <a:r>
              <a:rPr lang="en-US" sz="3600" dirty="0">
                <a:solidFill>
                  <a:srgbClr val="002060"/>
                </a:solidFill>
              </a:rPr>
              <a:t>There are two Neighborhood in Central Toronto </a:t>
            </a:r>
            <a:r>
              <a:rPr lang="en-US" sz="3600" dirty="0" smtClean="0">
                <a:solidFill>
                  <a:srgbClr val="002060"/>
                </a:solidFill>
              </a:rPr>
              <a:t>Borough</a:t>
            </a:r>
            <a:r>
              <a:rPr lang="en-US" sz="3600" dirty="0">
                <a:solidFill>
                  <a:srgbClr val="002060"/>
                </a:solidFill>
              </a:rPr>
              <a:t>, Lawrence Park and Davis Ville North.</a:t>
            </a:r>
            <a:endParaRPr lang="es-CO" sz="3600" dirty="0">
              <a:solidFill>
                <a:srgbClr val="002060"/>
              </a:solidFill>
            </a:endParaRPr>
          </a:p>
          <a:p>
            <a:r>
              <a:rPr lang="en-US" sz="3600" dirty="0">
                <a:solidFill>
                  <a:srgbClr val="002060"/>
                </a:solidFill>
              </a:rPr>
              <a:t>There are 9 venues in Central Toronto </a:t>
            </a:r>
            <a:r>
              <a:rPr lang="en-US" sz="3600" dirty="0">
                <a:solidFill>
                  <a:srgbClr val="002060"/>
                </a:solidFill>
              </a:rPr>
              <a:t>B</a:t>
            </a:r>
            <a:r>
              <a:rPr lang="en-US" sz="3600" dirty="0" smtClean="0">
                <a:solidFill>
                  <a:srgbClr val="002060"/>
                </a:solidFill>
              </a:rPr>
              <a:t>orough.</a:t>
            </a:r>
            <a:endParaRPr lang="es-CO" sz="3600" dirty="0">
              <a:solidFill>
                <a:srgbClr val="002060"/>
              </a:solidFill>
            </a:endParaRPr>
          </a:p>
          <a:p>
            <a:r>
              <a:rPr lang="en-US" sz="3600" dirty="0">
                <a:solidFill>
                  <a:srgbClr val="002060"/>
                </a:solidFill>
              </a:rPr>
              <a:t>There are not American Restaurant, Arcade, Art and Crafts Store, Asian Restaurant, Shop, Bakery, Bank.</a:t>
            </a:r>
            <a:endParaRPr lang="es-CO" sz="3600" dirty="0">
              <a:solidFill>
                <a:srgbClr val="002060"/>
              </a:solidFill>
            </a:endParaRPr>
          </a:p>
          <a:p>
            <a:endParaRPr lang="es-CO" dirty="0"/>
          </a:p>
        </p:txBody>
      </p:sp>
    </p:spTree>
    <p:extLst>
      <p:ext uri="{BB962C8B-B14F-4D97-AF65-F5344CB8AC3E}">
        <p14:creationId xmlns:p14="http://schemas.microsoft.com/office/powerpoint/2010/main" val="3002654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RESULT KMEAN 5 CLOUSTERS ABOUT THE DISTANCE FROM BUSINESS</a:t>
            </a:r>
            <a:endParaRPr lang="es-CO" dirty="0">
              <a:solidFill>
                <a:srgbClr val="FF0000"/>
              </a:solidFill>
            </a:endParaRPr>
          </a:p>
        </p:txBody>
      </p:sp>
      <p:pic>
        <p:nvPicPr>
          <p:cNvPr id="4" name="Marcador de contenido 3"/>
          <p:cNvPicPr>
            <a:picLocks noGrp="1"/>
          </p:cNvPicPr>
          <p:nvPr>
            <p:ph idx="1"/>
          </p:nvPr>
        </p:nvPicPr>
        <p:blipFill rotWithShape="1">
          <a:blip r:embed="rId2"/>
          <a:srcRect t="16093" r="33922" b="16717"/>
          <a:stretch/>
        </p:blipFill>
        <p:spPr bwMode="auto">
          <a:xfrm>
            <a:off x="184727" y="2161309"/>
            <a:ext cx="10584873" cy="4470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7913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RESULT</a:t>
            </a:r>
            <a:endParaRPr lang="es-CO" dirty="0">
              <a:solidFill>
                <a:srgbClr val="FF0000"/>
              </a:solidFill>
            </a:endParaRPr>
          </a:p>
        </p:txBody>
      </p:sp>
      <p:sp>
        <p:nvSpPr>
          <p:cNvPr id="3" name="Marcador de contenido 2"/>
          <p:cNvSpPr>
            <a:spLocks noGrp="1"/>
          </p:cNvSpPr>
          <p:nvPr>
            <p:ph idx="1"/>
          </p:nvPr>
        </p:nvSpPr>
        <p:spPr/>
        <p:txBody>
          <a:bodyPr/>
          <a:lstStyle/>
          <a:p>
            <a:endParaRPr lang="es-CO" dirty="0"/>
          </a:p>
        </p:txBody>
      </p:sp>
      <p:pic>
        <p:nvPicPr>
          <p:cNvPr id="6" name="Imagen 5"/>
          <p:cNvPicPr>
            <a:picLocks noChangeAspect="1"/>
          </p:cNvPicPr>
          <p:nvPr/>
        </p:nvPicPr>
        <p:blipFill>
          <a:blip r:embed="rId2"/>
          <a:stretch>
            <a:fillRect/>
          </a:stretch>
        </p:blipFill>
        <p:spPr>
          <a:xfrm>
            <a:off x="680321" y="1967345"/>
            <a:ext cx="10615752" cy="4775200"/>
          </a:xfrm>
          <a:prstGeom prst="rect">
            <a:avLst/>
          </a:prstGeom>
        </p:spPr>
      </p:pic>
    </p:spTree>
    <p:extLst>
      <p:ext uri="{BB962C8B-B14F-4D97-AF65-F5344CB8AC3E}">
        <p14:creationId xmlns:p14="http://schemas.microsoft.com/office/powerpoint/2010/main" val="3786498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CONCLUSION /</a:t>
            </a:r>
            <a:r>
              <a:rPr lang="en-US" b="1" dirty="0">
                <a:solidFill>
                  <a:srgbClr val="002060"/>
                </a:solidFill>
              </a:rPr>
              <a:t> </a:t>
            </a:r>
            <a:r>
              <a:rPr lang="en-US" b="1" dirty="0" smtClean="0">
                <a:solidFill>
                  <a:srgbClr val="FF0000"/>
                </a:solidFill>
              </a:rPr>
              <a:t>Business Decision</a:t>
            </a:r>
            <a:endParaRPr lang="es-CO" dirty="0">
              <a:solidFill>
                <a:srgbClr val="FF0000"/>
              </a:solidFill>
            </a:endParaRPr>
          </a:p>
        </p:txBody>
      </p:sp>
      <p:sp>
        <p:nvSpPr>
          <p:cNvPr id="3" name="Marcador de contenido 2"/>
          <p:cNvSpPr>
            <a:spLocks noGrp="1"/>
          </p:cNvSpPr>
          <p:nvPr>
            <p:ph idx="1"/>
          </p:nvPr>
        </p:nvSpPr>
        <p:spPr/>
        <p:txBody>
          <a:bodyPr/>
          <a:lstStyle/>
          <a:p>
            <a:pPr algn="just"/>
            <a:r>
              <a:rPr lang="en-US" dirty="0">
                <a:solidFill>
                  <a:srgbClr val="002060"/>
                </a:solidFill>
              </a:rPr>
              <a:t>TAKING INTO ACCOUNT THAT THERE IS A UNIVERSITY, ONE SCHOOL, TWO PARKS AND A LINE OF BUS TO ACCESS AND THAT THERE IS NOT ARCADE, WE PROPOSED A BUSINESS RELATED TO ARCADE FALTARY TO MAKE A FIELD WORKING WITH THE PEOPLE ABOUT THE FEASIBILITY OF THIS </a:t>
            </a:r>
            <a:r>
              <a:rPr lang="en-US" dirty="0" smtClean="0">
                <a:solidFill>
                  <a:srgbClr val="002060"/>
                </a:solidFill>
              </a:rPr>
              <a:t>BUSINESS.</a:t>
            </a:r>
            <a:endParaRPr lang="es-CO" dirty="0">
              <a:solidFill>
                <a:srgbClr val="002060"/>
              </a:solidFill>
            </a:endParaRPr>
          </a:p>
        </p:txBody>
      </p:sp>
    </p:spTree>
    <p:extLst>
      <p:ext uri="{BB962C8B-B14F-4D97-AF65-F5344CB8AC3E}">
        <p14:creationId xmlns:p14="http://schemas.microsoft.com/office/powerpoint/2010/main" val="12708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a:solidFill>
                  <a:srgbClr val="FF0000"/>
                </a:solidFill>
              </a:rPr>
              <a:t>Introduction</a:t>
            </a:r>
            <a:r>
              <a:rPr lang="es-CO" dirty="0"/>
              <a:t/>
            </a:r>
            <a:br>
              <a:rPr lang="es-CO" dirty="0"/>
            </a:br>
            <a:endParaRPr lang="es-CO" dirty="0"/>
          </a:p>
        </p:txBody>
      </p:sp>
      <p:sp>
        <p:nvSpPr>
          <p:cNvPr id="4" name="Rectangle 1"/>
          <p:cNvSpPr>
            <a:spLocks noGrp="1" noChangeArrowheads="1"/>
          </p:cNvSpPr>
          <p:nvPr>
            <p:ph type="subTitle" idx="1"/>
          </p:nvPr>
        </p:nvSpPr>
        <p:spPr bwMode="auto">
          <a:xfrm>
            <a:off x="105879" y="3560197"/>
            <a:ext cx="11906450" cy="27853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Lawrence Park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neighborhood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have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around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Toronto French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School</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and York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University</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that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it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implies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lot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of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people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around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is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good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idea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businesses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related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to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educational</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part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a:t>
            </a:r>
            <a:endParaRPr kumimoji="0" lang="es-CO" altLang="es-CO"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Taking</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into</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account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power</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that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this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region</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has,</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businessman</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desire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to place 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business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aimed</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young</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people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but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he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does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not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know</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what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type</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of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business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to place.</a:t>
            </a:r>
            <a:endParaRPr kumimoji="0" lang="es-CO" altLang="es-CO"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This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man</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hires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specialist</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to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help</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with</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this</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 </a:t>
            </a:r>
            <a:r>
              <a:rPr kumimoji="0" lang="es-CO" altLang="es-CO" b="1" i="0" u="none" strike="noStrike" cap="none" normalizeH="0" baseline="0" dirty="0" err="1" smtClean="0">
                <a:ln>
                  <a:noFill/>
                </a:ln>
                <a:solidFill>
                  <a:srgbClr val="002060"/>
                </a:solidFill>
                <a:effectLst/>
                <a:ea typeface="Times New Roman" panose="02020603050405020304" pitchFamily="18" charset="0"/>
                <a:cs typeface="Arial" panose="020B0604020202020204" pitchFamily="34" charset="0"/>
              </a:rPr>
              <a:t>problem</a:t>
            </a:r>
            <a:r>
              <a:rPr kumimoji="0" lang="es-CO" altLang="es-CO" b="1" i="0" u="none" strike="noStrike" cap="none" normalizeH="0" baseline="0" dirty="0" smtClean="0">
                <a:ln>
                  <a:noFill/>
                </a:ln>
                <a:solidFill>
                  <a:srgbClr val="002060"/>
                </a:solidFill>
                <a:effectLst/>
                <a:ea typeface="Times New Roman" panose="02020603050405020304" pitchFamily="18" charset="0"/>
                <a:cs typeface="Arial" panose="020B0604020202020204" pitchFamily="34" charset="0"/>
              </a:rPr>
              <a:t>.</a:t>
            </a:r>
            <a:endParaRPr kumimoji="0" lang="es-CO" altLang="es-CO" b="1" i="0" u="none" strike="noStrike" cap="none" normalizeH="0" baseline="0" dirty="0" smtClean="0">
              <a:ln>
                <a:noFill/>
              </a:ln>
              <a:solidFill>
                <a:srgbClr val="00206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s-CO"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4978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a:solidFill>
                  <a:srgbClr val="FF0000"/>
                </a:solidFill>
              </a:rPr>
              <a:t>Problem Description</a:t>
            </a:r>
            <a:r>
              <a:rPr lang="es-CO" dirty="0"/>
              <a:t/>
            </a:r>
            <a:br>
              <a:rPr lang="es-CO" dirty="0"/>
            </a:br>
            <a:endParaRPr lang="es-CO" dirty="0"/>
          </a:p>
        </p:txBody>
      </p:sp>
      <p:sp>
        <p:nvSpPr>
          <p:cNvPr id="3" name="Subtítulo 2"/>
          <p:cNvSpPr>
            <a:spLocks noGrp="1"/>
          </p:cNvSpPr>
          <p:nvPr>
            <p:ph type="subTitle" idx="1"/>
          </p:nvPr>
        </p:nvSpPr>
        <p:spPr>
          <a:xfrm>
            <a:off x="680322" y="4394038"/>
            <a:ext cx="9682878" cy="1812797"/>
          </a:xfrm>
        </p:spPr>
        <p:txBody>
          <a:bodyPr>
            <a:normAutofit fontScale="25000" lnSpcReduction="20000"/>
          </a:bodyPr>
          <a:lstStyle/>
          <a:p>
            <a:pPr algn="l"/>
            <a:r>
              <a:rPr lang="es-CO" sz="14400" b="1" dirty="0">
                <a:solidFill>
                  <a:srgbClr val="002060"/>
                </a:solidFill>
              </a:rPr>
              <a:t>A </a:t>
            </a:r>
            <a:r>
              <a:rPr lang="es-CO" sz="14400" b="1" dirty="0" err="1">
                <a:solidFill>
                  <a:srgbClr val="002060"/>
                </a:solidFill>
              </a:rPr>
              <a:t>businessman</a:t>
            </a:r>
            <a:r>
              <a:rPr lang="es-CO" sz="14400" b="1" dirty="0">
                <a:solidFill>
                  <a:srgbClr val="002060"/>
                </a:solidFill>
              </a:rPr>
              <a:t> </a:t>
            </a:r>
            <a:r>
              <a:rPr lang="es-CO" sz="14400" b="1" dirty="0" err="1">
                <a:solidFill>
                  <a:srgbClr val="002060"/>
                </a:solidFill>
              </a:rPr>
              <a:t>desire</a:t>
            </a:r>
            <a:r>
              <a:rPr lang="es-CO" sz="14400" b="1" dirty="0">
                <a:solidFill>
                  <a:srgbClr val="002060"/>
                </a:solidFill>
              </a:rPr>
              <a:t> to place a </a:t>
            </a:r>
            <a:r>
              <a:rPr lang="es-CO" sz="14400" b="1" dirty="0" err="1">
                <a:solidFill>
                  <a:srgbClr val="002060"/>
                </a:solidFill>
              </a:rPr>
              <a:t>business</a:t>
            </a:r>
            <a:r>
              <a:rPr lang="es-CO" sz="14400" b="1" dirty="0">
                <a:solidFill>
                  <a:srgbClr val="002060"/>
                </a:solidFill>
              </a:rPr>
              <a:t> </a:t>
            </a:r>
            <a:r>
              <a:rPr lang="es-CO" sz="14400" b="1" dirty="0" err="1">
                <a:solidFill>
                  <a:srgbClr val="002060"/>
                </a:solidFill>
              </a:rPr>
              <a:t>aimed</a:t>
            </a:r>
            <a:r>
              <a:rPr lang="es-CO" sz="14400" b="1" dirty="0">
                <a:solidFill>
                  <a:srgbClr val="002060"/>
                </a:solidFill>
              </a:rPr>
              <a:t> at </a:t>
            </a:r>
            <a:r>
              <a:rPr lang="es-CO" sz="14400" b="1" dirty="0" err="1">
                <a:solidFill>
                  <a:srgbClr val="002060"/>
                </a:solidFill>
              </a:rPr>
              <a:t>young</a:t>
            </a:r>
            <a:r>
              <a:rPr lang="es-CO" sz="14400" b="1" dirty="0">
                <a:solidFill>
                  <a:srgbClr val="002060"/>
                </a:solidFill>
              </a:rPr>
              <a:t> </a:t>
            </a:r>
            <a:r>
              <a:rPr lang="es-CO" sz="14400" b="1" dirty="0" err="1">
                <a:solidFill>
                  <a:srgbClr val="002060"/>
                </a:solidFill>
              </a:rPr>
              <a:t>people</a:t>
            </a:r>
            <a:r>
              <a:rPr lang="es-CO" sz="14400" b="1" dirty="0">
                <a:solidFill>
                  <a:srgbClr val="002060"/>
                </a:solidFill>
              </a:rPr>
              <a:t>, in </a:t>
            </a:r>
            <a:r>
              <a:rPr lang="es-CO" sz="14400" b="1" dirty="0" err="1">
                <a:solidFill>
                  <a:srgbClr val="002060"/>
                </a:solidFill>
              </a:rPr>
              <a:t>the</a:t>
            </a:r>
            <a:r>
              <a:rPr lang="es-CO" sz="14400" b="1" dirty="0">
                <a:solidFill>
                  <a:srgbClr val="002060"/>
                </a:solidFill>
              </a:rPr>
              <a:t> Central Toronto </a:t>
            </a:r>
            <a:r>
              <a:rPr lang="es-CO" sz="14400" b="1" dirty="0" err="1">
                <a:solidFill>
                  <a:srgbClr val="002060"/>
                </a:solidFill>
              </a:rPr>
              <a:t>Borough</a:t>
            </a:r>
            <a:r>
              <a:rPr lang="es-CO" sz="14400" b="1" dirty="0">
                <a:solidFill>
                  <a:srgbClr val="002060"/>
                </a:solidFill>
              </a:rPr>
              <a:t> in </a:t>
            </a:r>
            <a:r>
              <a:rPr lang="es-CO" sz="14400" b="1" dirty="0" err="1">
                <a:solidFill>
                  <a:srgbClr val="002060"/>
                </a:solidFill>
              </a:rPr>
              <a:t>the</a:t>
            </a:r>
            <a:r>
              <a:rPr lang="es-CO" sz="14400" b="1" dirty="0">
                <a:solidFill>
                  <a:srgbClr val="002060"/>
                </a:solidFill>
              </a:rPr>
              <a:t> Lawrence Park </a:t>
            </a:r>
            <a:r>
              <a:rPr lang="es-CO" sz="14400" b="1" dirty="0" err="1">
                <a:solidFill>
                  <a:srgbClr val="002060"/>
                </a:solidFill>
              </a:rPr>
              <a:t>neighborhood</a:t>
            </a:r>
            <a:r>
              <a:rPr lang="es-CO" sz="14400" b="1" dirty="0">
                <a:solidFill>
                  <a:srgbClr val="002060"/>
                </a:solidFill>
              </a:rPr>
              <a:t> </a:t>
            </a:r>
            <a:r>
              <a:rPr lang="es-CO" sz="14400" b="1" dirty="0" err="1">
                <a:solidFill>
                  <a:srgbClr val="002060"/>
                </a:solidFill>
              </a:rPr>
              <a:t>wants</a:t>
            </a:r>
            <a:r>
              <a:rPr lang="es-CO" sz="14400" b="1" dirty="0">
                <a:solidFill>
                  <a:srgbClr val="002060"/>
                </a:solidFill>
              </a:rPr>
              <a:t> to </a:t>
            </a:r>
            <a:r>
              <a:rPr lang="es-CO" sz="14400" b="1" dirty="0" err="1">
                <a:solidFill>
                  <a:srgbClr val="002060"/>
                </a:solidFill>
              </a:rPr>
              <a:t>analyze</a:t>
            </a:r>
            <a:r>
              <a:rPr lang="es-CO" sz="14400" b="1" dirty="0">
                <a:solidFill>
                  <a:srgbClr val="002060"/>
                </a:solidFill>
              </a:rPr>
              <a:t> </a:t>
            </a:r>
            <a:r>
              <a:rPr lang="es-CO" sz="14400" b="1" dirty="0" err="1">
                <a:solidFill>
                  <a:srgbClr val="002060"/>
                </a:solidFill>
              </a:rPr>
              <a:t>the</a:t>
            </a:r>
            <a:r>
              <a:rPr lang="es-CO" sz="14400" b="1" dirty="0">
                <a:solidFill>
                  <a:srgbClr val="002060"/>
                </a:solidFill>
              </a:rPr>
              <a:t> </a:t>
            </a:r>
            <a:r>
              <a:rPr lang="es-CO" sz="14400" b="1" dirty="0" err="1">
                <a:solidFill>
                  <a:srgbClr val="002060"/>
                </a:solidFill>
              </a:rPr>
              <a:t>businesses</a:t>
            </a:r>
            <a:r>
              <a:rPr lang="es-CO" sz="14400" b="1" dirty="0">
                <a:solidFill>
                  <a:srgbClr val="002060"/>
                </a:solidFill>
              </a:rPr>
              <a:t> </a:t>
            </a:r>
            <a:r>
              <a:rPr lang="es-CO" sz="14400" b="1" dirty="0" err="1">
                <a:solidFill>
                  <a:srgbClr val="002060"/>
                </a:solidFill>
              </a:rPr>
              <a:t>around</a:t>
            </a:r>
            <a:r>
              <a:rPr lang="es-CO" sz="14400" b="1" dirty="0">
                <a:solidFill>
                  <a:srgbClr val="002060"/>
                </a:solidFill>
              </a:rPr>
              <a:t> and decide </a:t>
            </a:r>
            <a:r>
              <a:rPr lang="es-CO" sz="14400" b="1" dirty="0" err="1">
                <a:solidFill>
                  <a:srgbClr val="002060"/>
                </a:solidFill>
              </a:rPr>
              <a:t>what</a:t>
            </a:r>
            <a:r>
              <a:rPr lang="es-CO" sz="14400" b="1" dirty="0">
                <a:solidFill>
                  <a:srgbClr val="002060"/>
                </a:solidFill>
              </a:rPr>
              <a:t> </a:t>
            </a:r>
            <a:r>
              <a:rPr lang="es-CO" sz="14400" b="1" dirty="0" err="1">
                <a:solidFill>
                  <a:srgbClr val="002060"/>
                </a:solidFill>
              </a:rPr>
              <a:t>type</a:t>
            </a:r>
            <a:r>
              <a:rPr lang="es-CO" sz="14400" b="1" dirty="0">
                <a:solidFill>
                  <a:srgbClr val="002060"/>
                </a:solidFill>
              </a:rPr>
              <a:t> of </a:t>
            </a:r>
            <a:r>
              <a:rPr lang="es-CO" sz="14400" b="1" dirty="0" err="1">
                <a:solidFill>
                  <a:srgbClr val="002060"/>
                </a:solidFill>
              </a:rPr>
              <a:t>business</a:t>
            </a:r>
            <a:r>
              <a:rPr lang="es-CO" sz="14400" b="1" dirty="0">
                <a:solidFill>
                  <a:srgbClr val="002060"/>
                </a:solidFill>
              </a:rPr>
              <a:t> to place</a:t>
            </a:r>
            <a:r>
              <a:rPr lang="es-CO" sz="9800" b="1" dirty="0">
                <a:solidFill>
                  <a:srgbClr val="002060"/>
                </a:solidFill>
              </a:rPr>
              <a:t>.</a:t>
            </a:r>
          </a:p>
          <a:p>
            <a:r>
              <a:rPr lang="es-CO" dirty="0"/>
              <a:t> </a:t>
            </a:r>
          </a:p>
          <a:p>
            <a:pPr algn="l"/>
            <a:endParaRPr lang="es-CO" dirty="0"/>
          </a:p>
        </p:txBody>
      </p:sp>
    </p:spTree>
    <p:extLst>
      <p:ext uri="{BB962C8B-B14F-4D97-AF65-F5344CB8AC3E}">
        <p14:creationId xmlns:p14="http://schemas.microsoft.com/office/powerpoint/2010/main" val="1052299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b="1" dirty="0">
                <a:solidFill>
                  <a:srgbClr val="FF0000"/>
                </a:solidFill>
              </a:rPr>
              <a:t>Data</a:t>
            </a:r>
            <a:r>
              <a:rPr lang="es-CO" dirty="0"/>
              <a:t/>
            </a:r>
            <a:br>
              <a:rPr lang="es-CO" dirty="0"/>
            </a:br>
            <a:endParaRPr lang="es-CO" dirty="0"/>
          </a:p>
        </p:txBody>
      </p:sp>
      <p:sp>
        <p:nvSpPr>
          <p:cNvPr id="3" name="Subtítulo 2"/>
          <p:cNvSpPr>
            <a:spLocks noGrp="1"/>
          </p:cNvSpPr>
          <p:nvPr>
            <p:ph type="subTitle" idx="1"/>
          </p:nvPr>
        </p:nvSpPr>
        <p:spPr>
          <a:xfrm>
            <a:off x="304800" y="4230255"/>
            <a:ext cx="11628582" cy="2410690"/>
          </a:xfrm>
        </p:spPr>
        <p:txBody>
          <a:bodyPr>
            <a:normAutofit fontScale="47500" lnSpcReduction="20000"/>
          </a:bodyPr>
          <a:lstStyle/>
          <a:p>
            <a:pPr algn="l"/>
            <a:r>
              <a:rPr lang="en-US" sz="4400" b="1" dirty="0">
                <a:solidFill>
                  <a:srgbClr val="002060"/>
                </a:solidFill>
              </a:rPr>
              <a:t>Using geo-location for </a:t>
            </a:r>
            <a:r>
              <a:rPr lang="es-CO" sz="4400" b="1" dirty="0" err="1">
                <a:solidFill>
                  <a:srgbClr val="002060"/>
                </a:solidFill>
              </a:rPr>
              <a:t>the</a:t>
            </a:r>
            <a:r>
              <a:rPr lang="es-CO" sz="4400" b="1" dirty="0">
                <a:solidFill>
                  <a:srgbClr val="002060"/>
                </a:solidFill>
              </a:rPr>
              <a:t> Central Toronto </a:t>
            </a:r>
            <a:r>
              <a:rPr lang="es-CO" sz="4400" b="1" dirty="0" err="1">
                <a:solidFill>
                  <a:srgbClr val="002060"/>
                </a:solidFill>
              </a:rPr>
              <a:t>Borough</a:t>
            </a:r>
            <a:r>
              <a:rPr lang="es-CO" sz="4400" b="1" dirty="0">
                <a:solidFill>
                  <a:srgbClr val="002060"/>
                </a:solidFill>
              </a:rPr>
              <a:t> in </a:t>
            </a:r>
            <a:r>
              <a:rPr lang="es-CO" sz="4400" b="1" dirty="0" err="1">
                <a:solidFill>
                  <a:srgbClr val="002060"/>
                </a:solidFill>
              </a:rPr>
              <a:t>the</a:t>
            </a:r>
            <a:r>
              <a:rPr lang="es-CO" sz="4400" b="1" dirty="0">
                <a:solidFill>
                  <a:srgbClr val="002060"/>
                </a:solidFill>
              </a:rPr>
              <a:t> Lawrence Park </a:t>
            </a:r>
            <a:r>
              <a:rPr lang="es-CO" sz="4400" b="1" dirty="0" err="1">
                <a:solidFill>
                  <a:srgbClr val="002060"/>
                </a:solidFill>
              </a:rPr>
              <a:t>neighborhood</a:t>
            </a:r>
            <a:r>
              <a:rPr lang="es-CO" sz="4400" b="1" dirty="0">
                <a:solidFill>
                  <a:srgbClr val="002060"/>
                </a:solidFill>
              </a:rPr>
              <a:t> and </a:t>
            </a:r>
            <a:r>
              <a:rPr lang="es-CO" sz="4400" b="1" dirty="0" err="1">
                <a:solidFill>
                  <a:srgbClr val="002060"/>
                </a:solidFill>
              </a:rPr>
              <a:t>request</a:t>
            </a:r>
            <a:r>
              <a:rPr lang="es-CO" sz="4400" b="1" dirty="0">
                <a:solidFill>
                  <a:srgbClr val="002060"/>
                </a:solidFill>
              </a:rPr>
              <a:t> </a:t>
            </a:r>
            <a:r>
              <a:rPr lang="es-CO" sz="4400" b="1" dirty="0" err="1">
                <a:solidFill>
                  <a:srgbClr val="002060"/>
                </a:solidFill>
              </a:rPr>
              <a:t>from</a:t>
            </a:r>
            <a:r>
              <a:rPr lang="es-CO" sz="4400" b="1" dirty="0">
                <a:solidFill>
                  <a:srgbClr val="002060"/>
                </a:solidFill>
              </a:rPr>
              <a:t> </a:t>
            </a:r>
            <a:r>
              <a:rPr lang="es-CO" sz="4400" b="1" dirty="0" err="1">
                <a:solidFill>
                  <a:srgbClr val="002060"/>
                </a:solidFill>
              </a:rPr>
              <a:t>the</a:t>
            </a:r>
            <a:r>
              <a:rPr lang="es-CO" sz="4400" b="1" dirty="0">
                <a:solidFill>
                  <a:srgbClr val="002060"/>
                </a:solidFill>
              </a:rPr>
              <a:t> Page </a:t>
            </a:r>
            <a:r>
              <a:rPr lang="es-CO" sz="4400" b="1" dirty="0" err="1">
                <a:solidFill>
                  <a:srgbClr val="002060"/>
                </a:solidFill>
              </a:rPr>
              <a:t>Foursquare</a:t>
            </a:r>
            <a:r>
              <a:rPr lang="es-CO" sz="4400" b="1" dirty="0">
                <a:solidFill>
                  <a:srgbClr val="002060"/>
                </a:solidFill>
              </a:rPr>
              <a:t> </a:t>
            </a:r>
            <a:r>
              <a:rPr lang="es-CO" sz="4400" b="1" dirty="0" err="1">
                <a:solidFill>
                  <a:srgbClr val="002060"/>
                </a:solidFill>
              </a:rPr>
              <a:t>we</a:t>
            </a:r>
            <a:r>
              <a:rPr lang="es-CO" sz="4400" b="1" dirty="0">
                <a:solidFill>
                  <a:srgbClr val="002060"/>
                </a:solidFill>
              </a:rPr>
              <a:t> </a:t>
            </a:r>
            <a:r>
              <a:rPr lang="es-CO" sz="4400" b="1" dirty="0" err="1">
                <a:solidFill>
                  <a:srgbClr val="002060"/>
                </a:solidFill>
              </a:rPr>
              <a:t>will</a:t>
            </a:r>
            <a:r>
              <a:rPr lang="es-CO" sz="4400" b="1" dirty="0">
                <a:solidFill>
                  <a:srgbClr val="002060"/>
                </a:solidFill>
              </a:rPr>
              <a:t> </a:t>
            </a:r>
            <a:r>
              <a:rPr lang="es-CO" sz="4400" b="1" dirty="0" err="1">
                <a:solidFill>
                  <a:srgbClr val="002060"/>
                </a:solidFill>
              </a:rPr>
              <a:t>find</a:t>
            </a:r>
            <a:r>
              <a:rPr lang="es-CO" sz="4400" b="1" dirty="0">
                <a:solidFill>
                  <a:srgbClr val="002060"/>
                </a:solidFill>
              </a:rPr>
              <a:t> </a:t>
            </a:r>
            <a:r>
              <a:rPr lang="es-CO" sz="4400" b="1" dirty="0" err="1">
                <a:solidFill>
                  <a:srgbClr val="002060"/>
                </a:solidFill>
              </a:rPr>
              <a:t>the</a:t>
            </a:r>
            <a:r>
              <a:rPr lang="es-CO" sz="4400" b="1" dirty="0">
                <a:solidFill>
                  <a:srgbClr val="002060"/>
                </a:solidFill>
              </a:rPr>
              <a:t> </a:t>
            </a:r>
            <a:r>
              <a:rPr lang="es-CO" sz="4400" b="1" dirty="0" err="1">
                <a:solidFill>
                  <a:srgbClr val="002060"/>
                </a:solidFill>
              </a:rPr>
              <a:t>businesses</a:t>
            </a:r>
            <a:r>
              <a:rPr lang="es-CO" sz="4400" b="1" dirty="0">
                <a:solidFill>
                  <a:srgbClr val="002060"/>
                </a:solidFill>
              </a:rPr>
              <a:t> </a:t>
            </a:r>
            <a:r>
              <a:rPr lang="es-CO" sz="4400" b="1" dirty="0" err="1">
                <a:solidFill>
                  <a:srgbClr val="002060"/>
                </a:solidFill>
              </a:rPr>
              <a:t>around</a:t>
            </a:r>
            <a:r>
              <a:rPr lang="es-CO" sz="4400" b="1" dirty="0">
                <a:solidFill>
                  <a:srgbClr val="002060"/>
                </a:solidFill>
              </a:rPr>
              <a:t> Lawrence Park </a:t>
            </a:r>
            <a:r>
              <a:rPr lang="es-CO" sz="4400" b="1" dirty="0" err="1">
                <a:solidFill>
                  <a:srgbClr val="002060"/>
                </a:solidFill>
              </a:rPr>
              <a:t>neighborhood</a:t>
            </a:r>
            <a:r>
              <a:rPr lang="es-CO" sz="4400" b="1" dirty="0">
                <a:solidFill>
                  <a:srgbClr val="002060"/>
                </a:solidFill>
              </a:rPr>
              <a:t>. Look </a:t>
            </a:r>
            <a:r>
              <a:rPr lang="es-CO" sz="4400" b="1" dirty="0" err="1">
                <a:solidFill>
                  <a:srgbClr val="002060"/>
                </a:solidFill>
              </a:rPr>
              <a:t>the</a:t>
            </a:r>
            <a:r>
              <a:rPr lang="es-CO" sz="4400" b="1" dirty="0">
                <a:solidFill>
                  <a:srgbClr val="002060"/>
                </a:solidFill>
              </a:rPr>
              <a:t> </a:t>
            </a:r>
            <a:r>
              <a:rPr lang="es-CO" sz="4400" b="1" dirty="0" err="1">
                <a:solidFill>
                  <a:srgbClr val="002060"/>
                </a:solidFill>
              </a:rPr>
              <a:t>table</a:t>
            </a:r>
            <a:r>
              <a:rPr lang="es-CO" sz="4400" b="1" dirty="0">
                <a:solidFill>
                  <a:srgbClr val="002060"/>
                </a:solidFill>
              </a:rPr>
              <a:t> and </a:t>
            </a:r>
            <a:r>
              <a:rPr lang="es-CO" sz="4400" b="1" dirty="0" err="1">
                <a:solidFill>
                  <a:srgbClr val="002060"/>
                </a:solidFill>
              </a:rPr>
              <a:t>map</a:t>
            </a:r>
            <a:r>
              <a:rPr lang="es-CO" sz="4400" b="1" dirty="0">
                <a:solidFill>
                  <a:srgbClr val="002060"/>
                </a:solidFill>
              </a:rPr>
              <a:t> </a:t>
            </a:r>
            <a:r>
              <a:rPr lang="es-CO" sz="4400" b="1" dirty="0" err="1">
                <a:solidFill>
                  <a:srgbClr val="002060"/>
                </a:solidFill>
              </a:rPr>
              <a:t>below</a:t>
            </a:r>
            <a:r>
              <a:rPr lang="es-CO" sz="4400" b="1" dirty="0">
                <a:solidFill>
                  <a:srgbClr val="002060"/>
                </a:solidFill>
              </a:rPr>
              <a:t>.</a:t>
            </a:r>
          </a:p>
          <a:p>
            <a:pPr algn="l"/>
            <a:r>
              <a:rPr lang="en-US" sz="4400" b="1" dirty="0">
                <a:solidFill>
                  <a:srgbClr val="002060"/>
                </a:solidFill>
              </a:rPr>
              <a:t>With the </a:t>
            </a:r>
            <a:r>
              <a:rPr lang="en-US" sz="4400" b="1" dirty="0" err="1">
                <a:solidFill>
                  <a:srgbClr val="002060"/>
                </a:solidFill>
              </a:rPr>
              <a:t>api</a:t>
            </a:r>
            <a:r>
              <a:rPr lang="en-US" sz="4400" b="1" dirty="0">
                <a:solidFill>
                  <a:srgbClr val="002060"/>
                </a:solidFill>
              </a:rPr>
              <a:t> of Foursquare take the radius </a:t>
            </a:r>
            <a:r>
              <a:rPr lang="en-US" sz="4400" b="1" dirty="0" smtClean="0">
                <a:solidFill>
                  <a:srgbClr val="002060"/>
                </a:solidFill>
              </a:rPr>
              <a:t>1000</a:t>
            </a:r>
            <a:r>
              <a:rPr lang="en-US" sz="4400" b="1" dirty="0">
                <a:solidFill>
                  <a:srgbClr val="002060"/>
                </a:solidFill>
              </a:rPr>
              <a:t>, that mean find </a:t>
            </a:r>
            <a:r>
              <a:rPr lang="en-US" sz="4400" b="1" dirty="0" err="1">
                <a:solidFill>
                  <a:srgbClr val="002060"/>
                </a:solidFill>
              </a:rPr>
              <a:t>veneaus</a:t>
            </a:r>
            <a:r>
              <a:rPr lang="en-US" sz="4400" b="1" dirty="0">
                <a:solidFill>
                  <a:srgbClr val="002060"/>
                </a:solidFill>
              </a:rPr>
              <a:t> around of </a:t>
            </a:r>
            <a:r>
              <a:rPr lang="en-US" sz="4400" b="1" dirty="0" smtClean="0">
                <a:solidFill>
                  <a:srgbClr val="002060"/>
                </a:solidFill>
              </a:rPr>
              <a:t>1000 </a:t>
            </a:r>
            <a:r>
              <a:rPr lang="en-US" sz="4400" b="1" dirty="0">
                <a:solidFill>
                  <a:srgbClr val="002060"/>
                </a:solidFill>
              </a:rPr>
              <a:t>meter, we will analyze, sort and classify working with k-means clustering technique of Machine Learning. After reviewing the results we will take a business decision.</a:t>
            </a:r>
            <a:br>
              <a:rPr lang="en-US" sz="4400" b="1" dirty="0">
                <a:solidFill>
                  <a:srgbClr val="002060"/>
                </a:solidFill>
              </a:rPr>
            </a:br>
            <a:endParaRPr lang="es-CO" sz="4400" b="1" dirty="0">
              <a:solidFill>
                <a:srgbClr val="002060"/>
              </a:solidFill>
            </a:endParaRPr>
          </a:p>
          <a:p>
            <a:pPr algn="l"/>
            <a:endParaRPr lang="es-CO" dirty="0"/>
          </a:p>
        </p:txBody>
      </p:sp>
    </p:spTree>
    <p:extLst>
      <p:ext uri="{BB962C8B-B14F-4D97-AF65-F5344CB8AC3E}">
        <p14:creationId xmlns:p14="http://schemas.microsoft.com/office/powerpoint/2010/main" val="747087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a:solidFill>
                  <a:srgbClr val="FF0000"/>
                </a:solidFill>
              </a:rPr>
              <a:t>METHODOLOGY</a:t>
            </a:r>
            <a:r>
              <a:rPr lang="es-CO" dirty="0"/>
              <a:t/>
            </a:r>
            <a:br>
              <a:rPr lang="es-CO" dirty="0"/>
            </a:br>
            <a:endParaRPr lang="es-CO" dirty="0"/>
          </a:p>
        </p:txBody>
      </p:sp>
      <p:sp>
        <p:nvSpPr>
          <p:cNvPr id="3" name="Marcador de contenido 2"/>
          <p:cNvSpPr>
            <a:spLocks noGrp="1"/>
          </p:cNvSpPr>
          <p:nvPr>
            <p:ph idx="1"/>
          </p:nvPr>
        </p:nvSpPr>
        <p:spPr>
          <a:xfrm>
            <a:off x="680321" y="2290618"/>
            <a:ext cx="10551097" cy="4063999"/>
          </a:xfrm>
        </p:spPr>
        <p:txBody>
          <a:bodyPr>
            <a:normAutofit fontScale="70000" lnSpcReduction="20000"/>
          </a:bodyPr>
          <a:lstStyle/>
          <a:p>
            <a:r>
              <a:rPr lang="en-US" sz="2800" dirty="0">
                <a:solidFill>
                  <a:srgbClr val="002060"/>
                </a:solidFill>
              </a:rPr>
              <a:t>Using the list of neighborhoods, we connect to the Foursquare API to gather information about venues inside near of Central Toronto borough.  We take the radius to be 1000 meter. It means that we have asked Foursquare to find venues that are at most 1000 meter far from Central Toronto borough</a:t>
            </a:r>
            <a:r>
              <a:rPr lang="en-US" sz="2800" dirty="0" smtClean="0">
                <a:solidFill>
                  <a:srgbClr val="002060"/>
                </a:solidFill>
              </a:rPr>
              <a:t>.</a:t>
            </a:r>
          </a:p>
          <a:p>
            <a:pPr marL="0" indent="0">
              <a:buNone/>
            </a:pPr>
            <a:endParaRPr lang="en-US" sz="2800" dirty="0">
              <a:solidFill>
                <a:srgbClr val="002060"/>
              </a:solidFill>
            </a:endParaRPr>
          </a:p>
          <a:p>
            <a:r>
              <a:rPr lang="en-US" sz="2800" dirty="0">
                <a:solidFill>
                  <a:srgbClr val="002060"/>
                </a:solidFill>
              </a:rPr>
              <a:t>Processing the Data and Creating a Data Frame for All the Venues inside the Central Toronto borough.  This actions are working with language Python.</a:t>
            </a:r>
          </a:p>
          <a:p>
            <a:endParaRPr lang="en-US" sz="2800" dirty="0">
              <a:solidFill>
                <a:srgbClr val="002060"/>
              </a:solidFill>
            </a:endParaRPr>
          </a:p>
          <a:p>
            <a:r>
              <a:rPr lang="en-US" sz="2800" dirty="0">
                <a:solidFill>
                  <a:srgbClr val="002060"/>
                </a:solidFill>
              </a:rPr>
              <a:t>When the data is completely ordered, we will perform processing on that raw data to find our desirable features for each venue. Our main feature is the category of that venue. After this stage, the column "Venue's Category" will be One-hot encoded and different venues will have different feature-columns. After On-hot encoding we will integrate all venues columns to one column and joint columns to "Total Joints" column. After applying k-Means Clustering of Machine Learning Techniques.</a:t>
            </a:r>
          </a:p>
          <a:p>
            <a:endParaRPr lang="en-US" dirty="0"/>
          </a:p>
          <a:p>
            <a:endParaRPr lang="es-CO" dirty="0"/>
          </a:p>
        </p:txBody>
      </p:sp>
    </p:spTree>
    <p:extLst>
      <p:ext uri="{BB962C8B-B14F-4D97-AF65-F5344CB8AC3E}">
        <p14:creationId xmlns:p14="http://schemas.microsoft.com/office/powerpoint/2010/main" val="3780977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TABLE OF DATA AND MAP</a:t>
            </a:r>
            <a:endParaRPr lang="es-CO" dirty="0">
              <a:solidFill>
                <a:srgbClr val="FF0000"/>
              </a:solidFill>
            </a:endParaRPr>
          </a:p>
        </p:txBody>
      </p:sp>
      <p:pic>
        <p:nvPicPr>
          <p:cNvPr id="5" name="Marcador de contenido 4"/>
          <p:cNvPicPr>
            <a:picLocks noGrp="1"/>
          </p:cNvPicPr>
          <p:nvPr>
            <p:ph sz="half" idx="1"/>
          </p:nvPr>
        </p:nvPicPr>
        <p:blipFill rotWithShape="1">
          <a:blip r:embed="rId2"/>
          <a:srcRect t="20787" b="30120"/>
          <a:stretch/>
        </p:blipFill>
        <p:spPr bwMode="auto">
          <a:xfrm>
            <a:off x="0" y="1588654"/>
            <a:ext cx="5378450" cy="5269345"/>
          </a:xfrm>
          <a:prstGeom prst="rect">
            <a:avLst/>
          </a:prstGeom>
          <a:ln>
            <a:noFill/>
          </a:ln>
          <a:extLst>
            <a:ext uri="{53640926-AAD7-44D8-BBD7-CCE9431645EC}">
              <a14:shadowObscured xmlns:a14="http://schemas.microsoft.com/office/drawing/2010/main"/>
            </a:ext>
          </a:extLst>
        </p:spPr>
      </p:pic>
      <p:pic>
        <p:nvPicPr>
          <p:cNvPr id="6" name="Marcador de contenido 5"/>
          <p:cNvPicPr>
            <a:picLocks noGrp="1"/>
          </p:cNvPicPr>
          <p:nvPr>
            <p:ph sz="half" idx="2"/>
          </p:nvPr>
        </p:nvPicPr>
        <p:blipFill rotWithShape="1">
          <a:blip r:embed="rId3"/>
          <a:srcRect t="18373" b="5573"/>
          <a:stretch/>
        </p:blipFill>
        <p:spPr bwMode="auto">
          <a:xfrm>
            <a:off x="5378451" y="1588655"/>
            <a:ext cx="6887440" cy="52693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2820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DATA OF CENTRAL TORONTO BOROUGH AND MAP</a:t>
            </a:r>
            <a:endParaRPr lang="es-CO" dirty="0">
              <a:solidFill>
                <a:srgbClr val="FF0000"/>
              </a:solidFill>
            </a:endParaRPr>
          </a:p>
        </p:txBody>
      </p:sp>
      <p:sp>
        <p:nvSpPr>
          <p:cNvPr id="3" name="Marcador de texto 2"/>
          <p:cNvSpPr>
            <a:spLocks noGrp="1"/>
          </p:cNvSpPr>
          <p:nvPr>
            <p:ph type="body" idx="1"/>
          </p:nvPr>
        </p:nvSpPr>
        <p:spPr/>
        <p:txBody>
          <a:bodyPr/>
          <a:lstStyle/>
          <a:p>
            <a:endParaRPr lang="es-CO"/>
          </a:p>
        </p:txBody>
      </p:sp>
      <p:sp>
        <p:nvSpPr>
          <p:cNvPr id="5" name="Marcador de texto 4"/>
          <p:cNvSpPr>
            <a:spLocks noGrp="1"/>
          </p:cNvSpPr>
          <p:nvPr>
            <p:ph type="body" sz="quarter" idx="3"/>
          </p:nvPr>
        </p:nvSpPr>
        <p:spPr/>
        <p:txBody>
          <a:bodyPr/>
          <a:lstStyle/>
          <a:p>
            <a:endParaRPr lang="es-CO"/>
          </a:p>
        </p:txBody>
      </p:sp>
      <p:pic>
        <p:nvPicPr>
          <p:cNvPr id="7" name="Marcador de contenido 6"/>
          <p:cNvPicPr>
            <a:picLocks noGrp="1"/>
          </p:cNvPicPr>
          <p:nvPr>
            <p:ph sz="half" idx="2"/>
          </p:nvPr>
        </p:nvPicPr>
        <p:blipFill rotWithShape="1">
          <a:blip r:embed="rId2"/>
          <a:srcRect t="9254" b="6122"/>
          <a:stretch/>
        </p:blipFill>
        <p:spPr bwMode="auto">
          <a:xfrm>
            <a:off x="1" y="1985818"/>
            <a:ext cx="5594348" cy="4872182"/>
          </a:xfrm>
          <a:prstGeom prst="rect">
            <a:avLst/>
          </a:prstGeom>
          <a:ln>
            <a:noFill/>
          </a:ln>
          <a:extLst>
            <a:ext uri="{53640926-AAD7-44D8-BBD7-CCE9431645EC}">
              <a14:shadowObscured xmlns:a14="http://schemas.microsoft.com/office/drawing/2010/main"/>
            </a:ext>
          </a:extLst>
        </p:spPr>
      </p:pic>
      <p:pic>
        <p:nvPicPr>
          <p:cNvPr id="8" name="Marcador de contenido 7"/>
          <p:cNvPicPr>
            <a:picLocks noGrp="1"/>
          </p:cNvPicPr>
          <p:nvPr>
            <p:ph sz="quarter" idx="4"/>
          </p:nvPr>
        </p:nvPicPr>
        <p:blipFill rotWithShape="1">
          <a:blip r:embed="rId3"/>
          <a:srcRect t="10193" b="5311"/>
          <a:stretch/>
        </p:blipFill>
        <p:spPr bwMode="auto">
          <a:xfrm>
            <a:off x="5594348" y="1985818"/>
            <a:ext cx="6597651" cy="48721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895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smtClean="0">
                <a:solidFill>
                  <a:srgbClr val="FF0000"/>
                </a:solidFill>
              </a:rPr>
              <a:t>Crawling</a:t>
            </a:r>
            <a:r>
              <a:rPr lang="es-CO" dirty="0" smtClean="0">
                <a:solidFill>
                  <a:srgbClr val="FF0000"/>
                </a:solidFill>
              </a:rPr>
              <a:t> </a:t>
            </a:r>
            <a:r>
              <a:rPr lang="es-CO" dirty="0" err="1" smtClean="0">
                <a:solidFill>
                  <a:srgbClr val="FF0000"/>
                </a:solidFill>
              </a:rPr>
              <a:t>different</a:t>
            </a:r>
            <a:r>
              <a:rPr lang="es-CO" dirty="0" smtClean="0">
                <a:solidFill>
                  <a:srgbClr val="FF0000"/>
                </a:solidFill>
              </a:rPr>
              <a:t> </a:t>
            </a:r>
            <a:r>
              <a:rPr lang="es-CO" dirty="0" err="1" smtClean="0">
                <a:solidFill>
                  <a:srgbClr val="FF0000"/>
                </a:solidFill>
              </a:rPr>
              <a:t>neighborhoods</a:t>
            </a:r>
            <a:r>
              <a:rPr lang="es-CO" dirty="0" smtClean="0">
                <a:solidFill>
                  <a:srgbClr val="FF0000"/>
                </a:solidFill>
              </a:rPr>
              <a:t> </a:t>
            </a:r>
            <a:r>
              <a:rPr lang="es-CO" dirty="0" err="1" smtClean="0">
                <a:solidFill>
                  <a:srgbClr val="FF0000"/>
                </a:solidFill>
              </a:rPr>
              <a:t>inside</a:t>
            </a:r>
            <a:r>
              <a:rPr lang="es-CO" dirty="0" smtClean="0">
                <a:solidFill>
                  <a:srgbClr val="FF0000"/>
                </a:solidFill>
              </a:rPr>
              <a:t> “Central Toronto </a:t>
            </a:r>
            <a:r>
              <a:rPr lang="es-CO" dirty="0">
                <a:solidFill>
                  <a:srgbClr val="FF0000"/>
                </a:solidFill>
              </a:rPr>
              <a:t>BOROUGH</a:t>
            </a:r>
            <a:r>
              <a:rPr lang="es-CO" dirty="0" smtClean="0">
                <a:solidFill>
                  <a:srgbClr val="FF0000"/>
                </a:solidFill>
              </a:rPr>
              <a:t>”</a:t>
            </a:r>
            <a:endParaRPr lang="es-CO" dirty="0">
              <a:solidFill>
                <a:srgbClr val="FF0000"/>
              </a:solidFill>
            </a:endParaRPr>
          </a:p>
        </p:txBody>
      </p:sp>
      <p:pic>
        <p:nvPicPr>
          <p:cNvPr id="4" name="Marcador de contenido 3"/>
          <p:cNvPicPr>
            <a:picLocks noGrp="1"/>
          </p:cNvPicPr>
          <p:nvPr>
            <p:ph idx="1"/>
          </p:nvPr>
        </p:nvPicPr>
        <p:blipFill rotWithShape="1">
          <a:blip r:embed="rId2"/>
          <a:srcRect l="12825" t="30711" r="9216" b="18992"/>
          <a:stretch/>
        </p:blipFill>
        <p:spPr bwMode="auto">
          <a:xfrm>
            <a:off x="92364" y="1985818"/>
            <a:ext cx="12099635" cy="48721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762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solidFill>
                  <a:srgbClr val="FF0000"/>
                </a:solidFill>
              </a:rPr>
              <a:t>VENUE IN CENTRAL </a:t>
            </a:r>
            <a:r>
              <a:rPr lang="es-CO" dirty="0">
                <a:solidFill>
                  <a:srgbClr val="FF0000"/>
                </a:solidFill>
              </a:rPr>
              <a:t>TORONTO BOROUGH </a:t>
            </a:r>
            <a:r>
              <a:rPr lang="es-CO" dirty="0" smtClean="0">
                <a:solidFill>
                  <a:srgbClr val="FF0000"/>
                </a:solidFill>
              </a:rPr>
              <a:t>USING FOURSQUARE</a:t>
            </a:r>
            <a:endParaRPr lang="es-CO" dirty="0">
              <a:solidFill>
                <a:srgbClr val="FF0000"/>
              </a:solidFill>
            </a:endParaRPr>
          </a:p>
        </p:txBody>
      </p:sp>
      <p:pic>
        <p:nvPicPr>
          <p:cNvPr id="4" name="Marcador de contenido 3"/>
          <p:cNvPicPr>
            <a:picLocks noGrp="1"/>
          </p:cNvPicPr>
          <p:nvPr>
            <p:ph idx="1"/>
          </p:nvPr>
        </p:nvPicPr>
        <p:blipFill rotWithShape="1">
          <a:blip r:embed="rId2"/>
          <a:srcRect t="29111" b="10377"/>
          <a:stretch/>
        </p:blipFill>
        <p:spPr bwMode="auto">
          <a:xfrm>
            <a:off x="-1" y="2032000"/>
            <a:ext cx="12256655" cy="482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3592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TM04033917[[fn=Berlín]]</Template>
  <TotalTime>627</TotalTime>
  <Words>526</Words>
  <Application>Microsoft Office PowerPoint</Application>
  <PresentationFormat>Panorámica</PresentationFormat>
  <Paragraphs>35</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Times New Roman</vt:lpstr>
      <vt:lpstr>Trebuchet MS</vt:lpstr>
      <vt:lpstr>Berlín</vt:lpstr>
      <vt:lpstr>Capstone Project</vt:lpstr>
      <vt:lpstr>Introduction </vt:lpstr>
      <vt:lpstr>Problem Description </vt:lpstr>
      <vt:lpstr>Data </vt:lpstr>
      <vt:lpstr>METHODOLOGY </vt:lpstr>
      <vt:lpstr>TABLE OF DATA AND MAP</vt:lpstr>
      <vt:lpstr>DATA OF CENTRAL TORONTO BOROUGH AND MAP</vt:lpstr>
      <vt:lpstr>Crawling different neighborhoods inside “Central Toronto BOROUGH”</vt:lpstr>
      <vt:lpstr>VENUE IN CENTRAL TORONTO BOROUGH USING FOURSQUARE</vt:lpstr>
      <vt:lpstr>OTHERS VENUE IN CENTRAL TORONTO BOROUGH USING FOURSQUARE</vt:lpstr>
      <vt:lpstr>RESULT</vt:lpstr>
      <vt:lpstr>RESULT KMEAN 5 CLOUSTERS ABOUT THE DISTANCE FROM BUSINESS</vt:lpstr>
      <vt:lpstr>RESULT</vt:lpstr>
      <vt:lpstr>CONCLUSION / Business Decision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Personal</dc:creator>
  <cp:lastModifiedBy>Personal</cp:lastModifiedBy>
  <cp:revision>27</cp:revision>
  <dcterms:created xsi:type="dcterms:W3CDTF">2018-10-11T13:09:54Z</dcterms:created>
  <dcterms:modified xsi:type="dcterms:W3CDTF">2018-10-11T23:37:52Z</dcterms:modified>
</cp:coreProperties>
</file>